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78" d="100"/>
          <a:sy n="78" d="100"/>
        </p:scale>
        <p:origin x="940" y="4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cstate="email">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stackoverflow.com/questions/20580775/efficient-way-to-drop-a-column-from-a-numpy-array"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w3schools.com/python/matplotlib_intro.asp" TargetMode="External"/><Relationship Id="rId4" Type="http://schemas.openxmlformats.org/officeDocument/2006/relationships/hyperlink" Target="https://ioflood.com/blog/python-heatmap/"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800" dirty="0"/>
              <a:t> </a:t>
            </a:r>
          </a:p>
          <a:p>
            <a:pPr algn="ctr"/>
            <a:r>
              <a:rPr lang="en-SG" sz="2400" b="1" dirty="0"/>
              <a:t>Agricultural Raw Material Analysis </a:t>
            </a:r>
            <a:endParaRPr lang="en-SG" sz="2400" dirty="0"/>
          </a:p>
          <a:p>
            <a:pPr algn="ct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345576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DANIEL JOSIA VETHAKON L</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au2021109005</a:t>
            </a:r>
          </a:p>
          <a:p>
            <a:pPr marR="0" lvl="0" rtl="0">
              <a:lnSpc>
                <a:spcPct val="100000"/>
              </a:lnSpc>
              <a:spcBef>
                <a:spcPts val="0"/>
              </a:spcBef>
              <a:spcAft>
                <a:spcPts val="200"/>
              </a:spcAft>
            </a:pPr>
            <a:r>
              <a:rPr lang="en-US" sz="1100" dirty="0">
                <a:solidFill>
                  <a:schemeClr val="bg1"/>
                </a:solidFill>
              </a:rPr>
              <a:t>College Name: College of Engineering, 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Scikit-learn</a:t>
            </a:r>
            <a:endParaRPr lang="en-US" sz="1400" spc="1" dirty="0">
              <a:solidFill>
                <a:schemeClr val="tx1"/>
              </a:solidFill>
              <a:latin typeface="IBM Plex Sans"/>
            </a:endParaRPr>
          </a:p>
        </p:txBody>
      </p:sp>
      <p:sp>
        <p:nvSpPr>
          <p:cNvPr id="4" name="Rectangle 3">
            <a:extLst>
              <a:ext uri="{FF2B5EF4-FFF2-40B4-BE49-F238E27FC236}">
                <a16:creationId xmlns:a16="http://schemas.microsoft.com/office/drawing/2014/main"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472124" y="1729828"/>
            <a:ext cx="7557752" cy="31085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600" b="1" dirty="0"/>
              <a:t>Python:</a:t>
            </a:r>
            <a:r>
              <a:rPr lang="en-GB" sz="1600" dirty="0"/>
              <a:t> The primary programming language used for implementing data analysis, machine learning algorithms, and scripting tasks.</a:t>
            </a:r>
          </a:p>
          <a:p>
            <a:pPr>
              <a:buFont typeface="+mj-lt"/>
              <a:buAutoNum type="arabicPeriod"/>
            </a:pPr>
            <a:r>
              <a:rPr lang="en-GB" sz="1600" b="1" dirty="0"/>
              <a:t>Jupyter Notebook:</a:t>
            </a:r>
            <a:r>
              <a:rPr lang="en-GB" sz="1600" dirty="0"/>
              <a:t> An interactive computing environment used for creating and sharing documents that contain live code, equations, visualizations, and narrative text.</a:t>
            </a:r>
          </a:p>
          <a:p>
            <a:pPr>
              <a:buFont typeface="+mj-lt"/>
              <a:buAutoNum type="arabicPeriod"/>
            </a:pPr>
            <a:r>
              <a:rPr lang="en-GB" sz="1600" b="1" dirty="0"/>
              <a:t>Google Collab:</a:t>
            </a:r>
            <a:r>
              <a:rPr lang="en-GB" sz="1600" dirty="0"/>
              <a:t> A cloud-based Jupyter Notebook environment provided by Google, offering free access to computational resources such as CPU, GPU, and TPU.</a:t>
            </a:r>
          </a:p>
          <a:p>
            <a:pPr>
              <a:buFont typeface="+mj-lt"/>
              <a:buAutoNum type="arabicPeriod"/>
            </a:pPr>
            <a:r>
              <a:rPr lang="en-GB" sz="1600" b="1" dirty="0"/>
              <a:t>Version Control System (e.g., Git):</a:t>
            </a:r>
            <a:r>
              <a:rPr lang="en-GB" sz="1600" dirty="0"/>
              <a:t> Software tools for managing and tracking changes to project codebase, facilitating collaboration, and maintaining version history.</a:t>
            </a:r>
          </a:p>
          <a:p>
            <a:endParaRPr lang="en-GB" dirty="0"/>
          </a:p>
        </p:txBody>
      </p:sp>
      <p:sp>
        <p:nvSpPr>
          <p:cNvPr id="3" name="Rectangle 2">
            <a:extLst>
              <a:ext uri="{FF2B5EF4-FFF2-40B4-BE49-F238E27FC236}">
                <a16:creationId xmlns:a16="http://schemas.microsoft.com/office/drawing/2014/main"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1026" name="Picture 2">
            <a:extLst>
              <a:ext uri="{FF2B5EF4-FFF2-40B4-BE49-F238E27FC236}">
                <a16:creationId xmlns:a16="http://schemas.microsoft.com/office/drawing/2014/main" id="{083D4559-A70D-44C2-A4F6-BD017F41C4A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12472" y="1305185"/>
            <a:ext cx="5943600" cy="326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23208" y="945823"/>
            <a:ext cx="5011906" cy="40318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buFont typeface="+mj-lt"/>
              <a:buAutoNum type="arabicPeriod"/>
            </a:pPr>
            <a:r>
              <a:rPr lang="en-GB" sz="1250" b="1" dirty="0"/>
              <a:t>Integration of External Factors:</a:t>
            </a:r>
            <a:r>
              <a:rPr lang="en-GB" sz="1250" dirty="0"/>
              <a:t> Incorporating external factors such as weather patterns, geopolitical events.</a:t>
            </a:r>
          </a:p>
          <a:p>
            <a:pPr>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98805" y="1061211"/>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a16="http://schemas.microsoft.com/office/drawing/2014/main"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4" name="WhatsApp Video 2024-04-10 at 23.45.38_a5978c3c">
            <a:hlinkClick r:id="" action="ppaction://media"/>
            <a:extLst>
              <a:ext uri="{FF2B5EF4-FFF2-40B4-BE49-F238E27FC236}">
                <a16:creationId xmlns:a16="http://schemas.microsoft.com/office/drawing/2014/main" id="{E96B129E-9320-FB4C-D003-1E666F563A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00373" y="1093730"/>
            <a:ext cx="6417129" cy="3609635"/>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72091" y="1099185"/>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a16="http://schemas.microsoft.com/office/drawing/2014/main"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027012"/>
          </a:xfrm>
          <a:prstGeom prst="rect">
            <a:avLst/>
          </a:prstGeom>
          <a:noFill/>
        </p:spPr>
        <p:txBody>
          <a:bodyPr wrap="square" lIns="91440" tIns="45720" rIns="91440" bIns="45720" anchor="t">
            <a:spAutoFit/>
          </a:bodyPr>
          <a:lstStyle/>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Times New Roman" panose="02020603050405020304" pitchFamily="18" charset="0"/>
                <a:ea typeface="Times New Roman" panose="02020603050405020304" pitchFamily="18" charset="0"/>
                <a:hlinkClick r:id="rId3"/>
              </a:rPr>
              <a:t>https://stackoverflow.com/questions/20580775/efficient-way-to-drop-a-column-from-a-numpy-array</a:t>
            </a:r>
            <a:endParaRPr lang="en-SG"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latin typeface="Times New Roman" panose="02020603050405020304" pitchFamily="18" charset="0"/>
                <a:ea typeface="Times New Roman" panose="02020603050405020304" pitchFamily="18" charset="0"/>
                <a:hlinkClick r:id="rId4"/>
              </a:rPr>
              <a:t>https://ioflood.com/blog/python-heatmap/</a:t>
            </a:r>
            <a:endParaRPr lang="en-US" u="sng" dirty="0">
              <a:solidFill>
                <a:srgbClr val="0563C1"/>
              </a:solidFill>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Calibri" panose="020F0502020204030204" pitchFamily="34" charset="0"/>
                <a:ea typeface="Calibri" panose="020F0502020204030204" pitchFamily="34" charset="0"/>
                <a:cs typeface="SimSun" panose="02010600030101010101" pitchFamily="2" charset="-122"/>
                <a:hlinkClick r:id="rId5"/>
              </a:rPr>
              <a:t>https://www.w3schools.com/python/matplotlib_intro.asp</a:t>
            </a:r>
            <a:endParaRPr lang="en-US" sz="1100"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a16="http://schemas.microsoft.com/office/drawing/2014/main"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539541" cy="2564805"/>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project analyses agricultural raw material prices over multiple years using exploratory data analysis (EDA) to uncover pricing trends. It identifies high and low-range raw materials, calculates percentage changes, and investigates price fluctuations. Correlation analysis and heatmap visualization are used to understand price movements, providing valuable insights for stakeholders in investment, trading, and market analysis within the agricultural sector.</a:t>
            </a:r>
          </a:p>
          <a:p>
            <a:pPr algn="just" rtl="0" fontAlgn="base">
              <a:spcAft>
                <a:spcPts val="800"/>
              </a:spcAft>
              <a:buClr>
                <a:srgbClr val="213163"/>
              </a:buClr>
            </a:pP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3">
            <a:extLst>
              <a:ext uri="{FF2B5EF4-FFF2-40B4-BE49-F238E27FC236}">
                <a16:creationId xmlns:a16="http://schemas.microsoft.com/office/drawing/2014/main"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960058"/>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The agricultural sector plays a crucial role in the global economy, supplying essential raw materials for food production, animal feed, biofuels, and various other industries. Understanding the dynamics of agricultural raw material prices is vital for stakeholders across the supply chain, including farmers, traders, policymakers, and investors. </a:t>
            </a:r>
          </a:p>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However, analyzing the vast amount of price data available can be challenging, requiring advanced analytical techniques to extract meaningful insights. Therefore, the problem at hand is to conduct a comprehensive exploratory data analysis (EDA) of a dataset containing agricultural raw material prices over multiple years.</a:t>
            </a:r>
            <a:r>
              <a:rPr lang="en-US" sz="1500" dirty="0">
                <a:solidFill>
                  <a:srgbClr val="111111"/>
                </a:solidFill>
                <a:effectLst/>
                <a:latin typeface="Calibri" panose="020F0502020204030204" pitchFamily="34" charset="0"/>
                <a:ea typeface="Roboto" panose="02000000000000000000" pitchFamily="2" charset="0"/>
              </a:rPr>
              <a:t> </a:t>
            </a:r>
            <a:r>
              <a:rPr lang="en-US" b="0" i="0" dirty="0">
                <a:solidFill>
                  <a:srgbClr val="0D0D0D"/>
                </a:solidFill>
                <a:effectLst/>
                <a:latin typeface="+mj-lt"/>
              </a:rPr>
              <a:t>.</a:t>
            </a: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a:t>
            </a:r>
            <a:r>
              <a:rPr lang="en-US" dirty="0"/>
              <a:t>“</a:t>
            </a:r>
            <a:r>
              <a:rPr lang="en-SG" dirty="0"/>
              <a:t>Agricultural Raw Material Analysis </a:t>
            </a:r>
            <a:r>
              <a:rPr lang="en-US" dirty="0"/>
              <a:t>” </a:t>
            </a:r>
            <a:r>
              <a:rPr lang="en-US" i="0" dirty="0" err="1">
                <a:solidFill>
                  <a:srgbClr val="000000"/>
                </a:solidFill>
                <a:effectLst/>
              </a:rPr>
              <a:t>nal</a:t>
            </a:r>
            <a:r>
              <a:rPr lang="en-US" i="0" dirty="0">
                <a:solidFill>
                  <a:srgbClr val="000000"/>
                </a:solidFill>
                <a:effectLst/>
              </a:rPr>
              <a:t> Seminar is to present the outcomes and advancements made in the project”.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4" name="Rectangle 3">
            <a:extLst>
              <a:ext uri="{FF2B5EF4-FFF2-40B4-BE49-F238E27FC236}">
                <a16:creationId xmlns:a16="http://schemas.microsoft.com/office/drawing/2014/main"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2">
            <a:extLst>
              <a:ext uri="{FF2B5EF4-FFF2-40B4-BE49-F238E27FC236}">
                <a16:creationId xmlns:a16="http://schemas.microsoft.com/office/drawing/2014/main"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id="{1E5773DD-9469-AAC1-8724-A3487EE64E3C}"/>
              </a:ext>
            </a:extLst>
          </p:cNvPr>
          <p:cNvPicPr>
            <a:picLocks noChangeAspect="1"/>
          </p:cNvPicPr>
          <p:nvPr/>
        </p:nvPicPr>
        <p:blipFill rotWithShape="1">
          <a:blip r:embed="rId3"/>
          <a:srcRect l="5776" t="12261" b="21532"/>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dcmitype/"/>
    <ds:schemaRef ds:uri="http://purl.org/dc/elements/1.1/"/>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c0fa2617-96bd-425d-8578-e93563fe37c5"/>
    <ds:schemaRef ds:uri="9162bd5b-4ed9-4da3-b376-05204580ba3f"/>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826</TotalTime>
  <Words>993</Words>
  <Application>Microsoft Office PowerPoint</Application>
  <PresentationFormat>On-screen Show (16:9)</PresentationFormat>
  <Paragraphs>116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IBM Plex Sans</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lilly sheeba</cp:lastModifiedBy>
  <cp:revision>167</cp:revision>
  <dcterms:modified xsi:type="dcterms:W3CDTF">2024-04-10T18:16:36Z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